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 Walker" initials="CW" lastIdx="6" clrIdx="0"/>
  <p:cmAuthor id="1" name="Gurpreet Virdi" initials="GV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6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E266-B39A-47A4-85D3-E292BD901551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9F6-6CA0-4E6F-BB83-348B29968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754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E266-B39A-47A4-85D3-E292BD901551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9F6-6CA0-4E6F-BB83-348B29968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636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E266-B39A-47A4-85D3-E292BD901551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9F6-6CA0-4E6F-BB83-348B29968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26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E266-B39A-47A4-85D3-E292BD901551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9F6-6CA0-4E6F-BB83-348B29968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98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E266-B39A-47A4-85D3-E292BD901551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9F6-6CA0-4E6F-BB83-348B29968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848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E266-B39A-47A4-85D3-E292BD901551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9F6-6CA0-4E6F-BB83-348B29968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6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E266-B39A-47A4-85D3-E292BD901551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9F6-6CA0-4E6F-BB83-348B29968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4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E266-B39A-47A4-85D3-E292BD901551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9F6-6CA0-4E6F-BB83-348B29968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96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E266-B39A-47A4-85D3-E292BD901551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9F6-6CA0-4E6F-BB83-348B29968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36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E266-B39A-47A4-85D3-E292BD901551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9F6-6CA0-4E6F-BB83-348B29968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53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E266-B39A-47A4-85D3-E292BD901551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E09F6-6CA0-4E6F-BB83-348B29968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2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6E266-B39A-47A4-85D3-E292BD901551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E09F6-6CA0-4E6F-BB83-348B29968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7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2852936"/>
            <a:ext cx="1152128" cy="7200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IDA in IBD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2891320" y="2306819"/>
            <a:ext cx="1440160" cy="616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Intolerance (e.g. constipation, diarrhoea)</a:t>
            </a:r>
            <a:endParaRPr lang="en-GB" sz="1000" dirty="0"/>
          </a:p>
        </p:txBody>
      </p:sp>
      <p:sp>
        <p:nvSpPr>
          <p:cNvPr id="10" name="Rounded Rectangle 9"/>
          <p:cNvSpPr/>
          <p:nvPr/>
        </p:nvSpPr>
        <p:spPr>
          <a:xfrm>
            <a:off x="2891320" y="548680"/>
            <a:ext cx="1368152" cy="596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FBC normal after 3 months</a:t>
            </a:r>
            <a:endParaRPr lang="en-GB" sz="1000" dirty="0"/>
          </a:p>
        </p:txBody>
      </p:sp>
      <p:sp>
        <p:nvSpPr>
          <p:cNvPr id="12" name="Rounded Rectangle 11"/>
          <p:cNvSpPr/>
          <p:nvPr/>
        </p:nvSpPr>
        <p:spPr>
          <a:xfrm>
            <a:off x="7299986" y="653512"/>
            <a:ext cx="1736510" cy="230425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 smtClean="0"/>
          </a:p>
          <a:p>
            <a:pPr algn="ctr"/>
            <a:r>
              <a:rPr lang="en-GB" sz="1000" dirty="0" smtClean="0"/>
              <a:t>If patient is already known to EKHUFT for treatment of IBD, call IBD helpline for initiation and supply of ferric </a:t>
            </a:r>
            <a:r>
              <a:rPr lang="en-GB" sz="1000" dirty="0" err="1" smtClean="0"/>
              <a:t>maltol</a:t>
            </a:r>
            <a:r>
              <a:rPr lang="en-GB" sz="1000" dirty="0" smtClean="0"/>
              <a:t> (</a:t>
            </a:r>
            <a:r>
              <a:rPr lang="en-GB" sz="1000" dirty="0" err="1" smtClean="0"/>
              <a:t>Feraccru</a:t>
            </a:r>
            <a:r>
              <a:rPr lang="en-GB" sz="1000" dirty="0" smtClean="0"/>
              <a:t>). EKHUFT will arrange for initial 3 month supply.</a:t>
            </a:r>
          </a:p>
          <a:p>
            <a:pPr algn="ctr"/>
            <a:endParaRPr lang="en-GB" sz="1000" dirty="0"/>
          </a:p>
          <a:p>
            <a:pPr algn="ctr"/>
            <a:r>
              <a:rPr lang="en-GB" sz="1000" dirty="0" smtClean="0"/>
              <a:t>If patient is not known to EKHUFT, refer to gastroenterologist for initiation of ferric </a:t>
            </a:r>
            <a:r>
              <a:rPr lang="en-GB" sz="1000" dirty="0" err="1" smtClean="0"/>
              <a:t>maltol</a:t>
            </a:r>
            <a:r>
              <a:rPr lang="en-GB" sz="1000" dirty="0" smtClean="0"/>
              <a:t> (</a:t>
            </a:r>
            <a:r>
              <a:rPr lang="en-GB" sz="1000" dirty="0" err="1" smtClean="0"/>
              <a:t>Feraccru</a:t>
            </a:r>
            <a:r>
              <a:rPr lang="en-GB" sz="1000" dirty="0" smtClean="0"/>
              <a:t>)</a:t>
            </a:r>
            <a:endParaRPr lang="en-GB" sz="1000" dirty="0"/>
          </a:p>
        </p:txBody>
      </p:sp>
      <p:sp>
        <p:nvSpPr>
          <p:cNvPr id="17" name="Rounded Rectangle 16"/>
          <p:cNvSpPr/>
          <p:nvPr/>
        </p:nvSpPr>
        <p:spPr>
          <a:xfrm>
            <a:off x="1896492" y="3583901"/>
            <a:ext cx="3261493" cy="5964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If patient is taking standard oral iron preparation </a:t>
            </a:r>
            <a:r>
              <a:rPr lang="en-GB" sz="1000" dirty="0">
                <a:solidFill>
                  <a:schemeClr val="bg1"/>
                </a:solidFill>
              </a:rPr>
              <a:t>or Ferric </a:t>
            </a:r>
            <a:r>
              <a:rPr lang="en-GB" sz="1000" dirty="0" err="1">
                <a:solidFill>
                  <a:schemeClr val="bg1"/>
                </a:solidFill>
              </a:rPr>
              <a:t>maltol</a:t>
            </a:r>
            <a:r>
              <a:rPr lang="en-GB" sz="1000" dirty="0">
                <a:solidFill>
                  <a:schemeClr val="bg1"/>
                </a:solidFill>
              </a:rPr>
              <a:t> (</a:t>
            </a:r>
            <a:r>
              <a:rPr lang="en-GB" sz="1000" dirty="0" err="1">
                <a:solidFill>
                  <a:schemeClr val="bg1"/>
                </a:solidFill>
              </a:rPr>
              <a:t>Feraccru</a:t>
            </a:r>
            <a:r>
              <a:rPr lang="en-GB" sz="1000" dirty="0" smtClean="0">
                <a:solidFill>
                  <a:schemeClr val="bg1"/>
                </a:solidFill>
              </a:rPr>
              <a:t>), and </a:t>
            </a:r>
            <a:r>
              <a:rPr lang="en-GB" sz="1000" dirty="0">
                <a:solidFill>
                  <a:schemeClr val="bg1"/>
                </a:solidFill>
              </a:rPr>
              <a:t>FBC </a:t>
            </a:r>
            <a:r>
              <a:rPr lang="en-GB" sz="1000" dirty="0" smtClean="0">
                <a:solidFill>
                  <a:schemeClr val="bg1"/>
                </a:solidFill>
              </a:rPr>
              <a:t>and </a:t>
            </a:r>
            <a:r>
              <a:rPr lang="en-GB" sz="1000" dirty="0">
                <a:solidFill>
                  <a:schemeClr val="bg1"/>
                </a:solidFill>
              </a:rPr>
              <a:t>iron stores are within </a:t>
            </a:r>
            <a:r>
              <a:rPr lang="en-GB" sz="1000" dirty="0" smtClean="0">
                <a:solidFill>
                  <a:schemeClr val="bg1"/>
                </a:solidFill>
              </a:rPr>
              <a:t>range, patient can stop taking  treatment.</a:t>
            </a:r>
          </a:p>
        </p:txBody>
      </p:sp>
      <p:sp>
        <p:nvSpPr>
          <p:cNvPr id="18" name="Oval 17"/>
          <p:cNvSpPr/>
          <p:nvPr/>
        </p:nvSpPr>
        <p:spPr>
          <a:xfrm>
            <a:off x="179512" y="1145430"/>
            <a:ext cx="1008112" cy="95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err="1" smtClean="0">
                <a:solidFill>
                  <a:srgbClr val="FFFF00"/>
                </a:solidFill>
              </a:rPr>
              <a:t>Hb</a:t>
            </a:r>
            <a:r>
              <a:rPr lang="en-GB" sz="1000" dirty="0" smtClean="0">
                <a:solidFill>
                  <a:srgbClr val="FFFF00"/>
                </a:solidFill>
              </a:rPr>
              <a:t>&gt;9.5g/</a:t>
            </a:r>
            <a:r>
              <a:rPr lang="en-GB" sz="1000" dirty="0" err="1" smtClean="0">
                <a:solidFill>
                  <a:srgbClr val="FFFF00"/>
                </a:solidFill>
              </a:rPr>
              <a:t>dL</a:t>
            </a:r>
            <a:r>
              <a:rPr lang="en-GB" sz="1000" dirty="0" smtClean="0">
                <a:solidFill>
                  <a:srgbClr val="FFFF00"/>
                </a:solidFill>
              </a:rPr>
              <a:t> and normal B12 and folate</a:t>
            </a:r>
            <a:endParaRPr lang="en-GB" sz="1000" dirty="0">
              <a:solidFill>
                <a:srgbClr val="FFFF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179512" y="4556885"/>
            <a:ext cx="1020204" cy="9971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000" dirty="0" err="1" smtClean="0">
                <a:solidFill>
                  <a:srgbClr val="FFFF00"/>
                </a:solidFill>
              </a:rPr>
              <a:t>Hb</a:t>
            </a:r>
            <a:r>
              <a:rPr lang="en-GB" sz="1000" dirty="0" smtClean="0">
                <a:solidFill>
                  <a:srgbClr val="FFFF00"/>
                </a:solidFill>
              </a:rPr>
              <a:t>&lt;9.5g/</a:t>
            </a:r>
            <a:r>
              <a:rPr lang="en-GB" sz="1000" dirty="0" err="1" smtClean="0">
                <a:solidFill>
                  <a:srgbClr val="FFFF00"/>
                </a:solidFill>
              </a:rPr>
              <a:t>dL</a:t>
            </a:r>
            <a:r>
              <a:rPr lang="en-GB" sz="1000" dirty="0">
                <a:solidFill>
                  <a:srgbClr val="FFFF00"/>
                </a:solidFill>
              </a:rPr>
              <a:t> </a:t>
            </a:r>
            <a:r>
              <a:rPr lang="en-GB" sz="1000" dirty="0" smtClean="0">
                <a:solidFill>
                  <a:srgbClr val="FFFF00"/>
                </a:solidFill>
              </a:rPr>
              <a:t>and normal B12 and folate</a:t>
            </a:r>
            <a:endParaRPr lang="en-GB" sz="1000" dirty="0">
              <a:solidFill>
                <a:srgbClr val="FFFF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619672" y="1373608"/>
            <a:ext cx="864096" cy="5760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Initiate oral ferrous iron</a:t>
            </a:r>
            <a:endParaRPr lang="en-GB" sz="1000" dirty="0"/>
          </a:p>
        </p:txBody>
      </p:sp>
      <p:sp>
        <p:nvSpPr>
          <p:cNvPr id="21" name="Rounded Rectangle 20"/>
          <p:cNvSpPr/>
          <p:nvPr/>
        </p:nvSpPr>
        <p:spPr>
          <a:xfrm>
            <a:off x="1619672" y="4715905"/>
            <a:ext cx="864096" cy="62600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EKHUFT to initiate parenteral iron</a:t>
            </a:r>
            <a:endParaRPr lang="en-GB" sz="1000" dirty="0"/>
          </a:p>
        </p:txBody>
      </p:sp>
      <p:sp>
        <p:nvSpPr>
          <p:cNvPr id="22" name="Rounded Rectangle 21"/>
          <p:cNvSpPr/>
          <p:nvPr/>
        </p:nvSpPr>
        <p:spPr>
          <a:xfrm>
            <a:off x="2879441" y="1351058"/>
            <a:ext cx="2403729" cy="621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Insufficient response after 3 months , i.e. </a:t>
            </a:r>
            <a:r>
              <a:rPr lang="en-GB" sz="1000" dirty="0" err="1" smtClean="0"/>
              <a:t>Hb</a:t>
            </a:r>
            <a:r>
              <a:rPr lang="en-GB" sz="1000" dirty="0" smtClean="0"/>
              <a:t> failed to increase by 10g/L by 4 - 6 weeks  and 20g/L by 3 months </a:t>
            </a:r>
            <a:endParaRPr lang="en-GB" sz="1000" dirty="0"/>
          </a:p>
        </p:txBody>
      </p:sp>
      <p:sp>
        <p:nvSpPr>
          <p:cNvPr id="23" name="Rounded Rectangle 22"/>
          <p:cNvSpPr/>
          <p:nvPr/>
        </p:nvSpPr>
        <p:spPr>
          <a:xfrm>
            <a:off x="5814323" y="3702985"/>
            <a:ext cx="1814167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FBC normal after 3 months</a:t>
            </a:r>
            <a:endParaRPr lang="en-GB" sz="1000" dirty="0"/>
          </a:p>
        </p:txBody>
      </p:sp>
      <p:sp>
        <p:nvSpPr>
          <p:cNvPr id="24" name="Rounded Rectangle 23"/>
          <p:cNvSpPr/>
          <p:nvPr/>
        </p:nvSpPr>
        <p:spPr>
          <a:xfrm>
            <a:off x="4896406" y="509512"/>
            <a:ext cx="1835834" cy="6359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Continue as necessary and recheck FBC</a:t>
            </a:r>
            <a:endParaRPr lang="en-GB" sz="1000" dirty="0"/>
          </a:p>
        </p:txBody>
      </p:sp>
      <p:sp>
        <p:nvSpPr>
          <p:cNvPr id="25" name="Rounded Rectangle 24"/>
          <p:cNvSpPr/>
          <p:nvPr/>
        </p:nvSpPr>
        <p:spPr>
          <a:xfrm>
            <a:off x="4896406" y="2306819"/>
            <a:ext cx="2240785" cy="616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Dose reduction of oral ferrous iron OR  change to alternative ferrous salt with lower content of elemental iron</a:t>
            </a:r>
            <a:endParaRPr lang="en-GB" sz="1000" dirty="0"/>
          </a:p>
        </p:txBody>
      </p:sp>
      <p:sp>
        <p:nvSpPr>
          <p:cNvPr id="26" name="TextBox 25"/>
          <p:cNvSpPr txBox="1"/>
          <p:nvPr/>
        </p:nvSpPr>
        <p:spPr>
          <a:xfrm>
            <a:off x="880849" y="50591"/>
            <a:ext cx="749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Iron </a:t>
            </a:r>
            <a:r>
              <a:rPr lang="en-GB" dirty="0"/>
              <a:t>D</a:t>
            </a:r>
            <a:r>
              <a:rPr lang="en-GB" dirty="0" smtClean="0"/>
              <a:t>eficiency Anaemia (IDA) in adults with Inflammatory Bowel Disease (IBD)</a:t>
            </a:r>
            <a:endParaRPr lang="en-GB" dirty="0"/>
          </a:p>
        </p:txBody>
      </p:sp>
      <p:sp>
        <p:nvSpPr>
          <p:cNvPr id="27" name="Rounded Rectangle 26"/>
          <p:cNvSpPr/>
          <p:nvPr/>
        </p:nvSpPr>
        <p:spPr>
          <a:xfrm>
            <a:off x="5866832" y="6021288"/>
            <a:ext cx="1745374" cy="616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Intolerance (e.g. constipation, diarrhoea)</a:t>
            </a:r>
            <a:endParaRPr lang="en-GB" sz="1000" dirty="0"/>
          </a:p>
        </p:txBody>
      </p:sp>
      <p:sp>
        <p:nvSpPr>
          <p:cNvPr id="28" name="Rounded Rectangle 27"/>
          <p:cNvSpPr/>
          <p:nvPr/>
        </p:nvSpPr>
        <p:spPr>
          <a:xfrm>
            <a:off x="3575397" y="4695116"/>
            <a:ext cx="1572666" cy="10785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Insufficient response after total of 6 months treatment, stop ferric </a:t>
            </a:r>
            <a:r>
              <a:rPr lang="en-GB" sz="1000" dirty="0" err="1" smtClean="0"/>
              <a:t>maltol</a:t>
            </a:r>
            <a:r>
              <a:rPr lang="en-GB" sz="1000" dirty="0" smtClean="0"/>
              <a:t> (</a:t>
            </a:r>
            <a:r>
              <a:rPr lang="en-GB" sz="1000" dirty="0" err="1" smtClean="0"/>
              <a:t>Feraccru</a:t>
            </a:r>
            <a:r>
              <a:rPr lang="en-GB" sz="1000" dirty="0" smtClean="0"/>
              <a:t>). NB. </a:t>
            </a:r>
            <a:r>
              <a:rPr lang="en-GB" sz="1000" dirty="0" err="1" smtClean="0"/>
              <a:t>Ferracrru</a:t>
            </a:r>
            <a:r>
              <a:rPr lang="en-GB" sz="1000" dirty="0" smtClean="0"/>
              <a:t> is not licensed for treatment longer than 6 months.</a:t>
            </a:r>
            <a:endParaRPr lang="en-GB" sz="1000" dirty="0"/>
          </a:p>
        </p:txBody>
      </p:sp>
      <p:sp>
        <p:nvSpPr>
          <p:cNvPr id="29" name="Rounded Rectangle 28"/>
          <p:cNvSpPr/>
          <p:nvPr/>
        </p:nvSpPr>
        <p:spPr>
          <a:xfrm>
            <a:off x="5583244" y="4704565"/>
            <a:ext cx="2045246" cy="8494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Insufficient response after 3 months, i.e. </a:t>
            </a:r>
            <a:r>
              <a:rPr lang="en-GB" sz="1000" dirty="0" err="1" smtClean="0"/>
              <a:t>Hb</a:t>
            </a:r>
            <a:r>
              <a:rPr lang="en-GB" sz="1000" dirty="0" smtClean="0"/>
              <a:t> failed to increase by 10g/L by 4 - 6 weeks  and 20g/L by 3 months, continue Ferric </a:t>
            </a:r>
            <a:r>
              <a:rPr lang="en-GB" sz="1000" dirty="0" err="1" smtClean="0"/>
              <a:t>maltol</a:t>
            </a:r>
            <a:r>
              <a:rPr lang="en-GB" sz="1000" dirty="0" smtClean="0"/>
              <a:t> for 3 more months</a:t>
            </a:r>
          </a:p>
        </p:txBody>
      </p:sp>
      <p:sp>
        <p:nvSpPr>
          <p:cNvPr id="46" name="Up Arrow 45"/>
          <p:cNvSpPr/>
          <p:nvPr/>
        </p:nvSpPr>
        <p:spPr>
          <a:xfrm>
            <a:off x="670421" y="2098493"/>
            <a:ext cx="195547" cy="7544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Up Arrow 46"/>
          <p:cNvSpPr/>
          <p:nvPr/>
        </p:nvSpPr>
        <p:spPr>
          <a:xfrm flipV="1">
            <a:off x="645183" y="3586402"/>
            <a:ext cx="220786" cy="97048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Left Arrow 49"/>
          <p:cNvSpPr/>
          <p:nvPr/>
        </p:nvSpPr>
        <p:spPr>
          <a:xfrm flipH="1">
            <a:off x="4259472" y="722141"/>
            <a:ext cx="636934" cy="216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ight Arrow 50"/>
          <p:cNvSpPr/>
          <p:nvPr/>
        </p:nvSpPr>
        <p:spPr>
          <a:xfrm>
            <a:off x="5283170" y="1517640"/>
            <a:ext cx="2016816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Up Arrow 51"/>
          <p:cNvSpPr/>
          <p:nvPr/>
        </p:nvSpPr>
        <p:spPr>
          <a:xfrm>
            <a:off x="4968044" y="1976712"/>
            <a:ext cx="216000" cy="33459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Left Arrow 52"/>
          <p:cNvSpPr/>
          <p:nvPr/>
        </p:nvSpPr>
        <p:spPr>
          <a:xfrm flipH="1">
            <a:off x="2504565" y="1502660"/>
            <a:ext cx="374876" cy="2505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Bent Arrow 58"/>
          <p:cNvSpPr/>
          <p:nvPr/>
        </p:nvSpPr>
        <p:spPr>
          <a:xfrm>
            <a:off x="1994572" y="713976"/>
            <a:ext cx="884869" cy="659631"/>
          </a:xfrm>
          <a:prstGeom prst="bentArrow">
            <a:avLst>
              <a:gd name="adj1" fmla="val 25000"/>
              <a:gd name="adj2" fmla="val 2626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Bent Arrow 59"/>
          <p:cNvSpPr/>
          <p:nvPr/>
        </p:nvSpPr>
        <p:spPr>
          <a:xfrm flipV="1">
            <a:off x="1979710" y="1949671"/>
            <a:ext cx="911609" cy="720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Bent Arrow 62"/>
          <p:cNvSpPr/>
          <p:nvPr/>
        </p:nvSpPr>
        <p:spPr>
          <a:xfrm rot="10800000">
            <a:off x="7612207" y="2977728"/>
            <a:ext cx="571103" cy="347635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Down Arrow 63"/>
          <p:cNvSpPr/>
          <p:nvPr/>
        </p:nvSpPr>
        <p:spPr>
          <a:xfrm>
            <a:off x="6228184" y="2923673"/>
            <a:ext cx="216024" cy="779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Left Arrow 64"/>
          <p:cNvSpPr/>
          <p:nvPr/>
        </p:nvSpPr>
        <p:spPr>
          <a:xfrm>
            <a:off x="7628490" y="3802427"/>
            <a:ext cx="39989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Left Arrow 65"/>
          <p:cNvSpPr/>
          <p:nvPr/>
        </p:nvSpPr>
        <p:spPr>
          <a:xfrm>
            <a:off x="7628490" y="5010486"/>
            <a:ext cx="399894" cy="2376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Left Arrow 66"/>
          <p:cNvSpPr/>
          <p:nvPr/>
        </p:nvSpPr>
        <p:spPr>
          <a:xfrm>
            <a:off x="5148063" y="3810997"/>
            <a:ext cx="666259" cy="20745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Left Arrow 67"/>
          <p:cNvSpPr/>
          <p:nvPr/>
        </p:nvSpPr>
        <p:spPr>
          <a:xfrm>
            <a:off x="5148063" y="5053880"/>
            <a:ext cx="414602" cy="20745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Left Arrow 68"/>
          <p:cNvSpPr/>
          <p:nvPr/>
        </p:nvSpPr>
        <p:spPr>
          <a:xfrm>
            <a:off x="2482641" y="4950153"/>
            <a:ext cx="1092755" cy="20745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Pentagon 73"/>
          <p:cNvSpPr/>
          <p:nvPr/>
        </p:nvSpPr>
        <p:spPr>
          <a:xfrm flipH="1">
            <a:off x="1979710" y="6309320"/>
            <a:ext cx="3887122" cy="13377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Up Arrow 74"/>
          <p:cNvSpPr/>
          <p:nvPr/>
        </p:nvSpPr>
        <p:spPr>
          <a:xfrm>
            <a:off x="1886572" y="5353474"/>
            <a:ext cx="216000" cy="10896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Left Arrow 75"/>
          <p:cNvSpPr/>
          <p:nvPr/>
        </p:nvSpPr>
        <p:spPr>
          <a:xfrm flipH="1">
            <a:off x="1187624" y="1502660"/>
            <a:ext cx="432048" cy="2505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Left Arrow 76"/>
          <p:cNvSpPr/>
          <p:nvPr/>
        </p:nvSpPr>
        <p:spPr>
          <a:xfrm flipH="1">
            <a:off x="1187623" y="4879682"/>
            <a:ext cx="432048" cy="2505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Left-Right Arrow 1"/>
          <p:cNvSpPr/>
          <p:nvPr/>
        </p:nvSpPr>
        <p:spPr>
          <a:xfrm>
            <a:off x="4309278" y="2475713"/>
            <a:ext cx="587127" cy="1939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79511" y="6525344"/>
            <a:ext cx="46805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IBD Helpline: 01227 </a:t>
            </a:r>
            <a:r>
              <a:rPr lang="en-GB" sz="1100" b="1" dirty="0"/>
              <a:t>766877 </a:t>
            </a:r>
            <a:r>
              <a:rPr lang="en-GB" sz="1100" b="1" dirty="0" err="1" smtClean="0"/>
              <a:t>ext</a:t>
            </a:r>
            <a:r>
              <a:rPr lang="en-GB" sz="1100" b="1" dirty="0"/>
              <a:t> 7225428 </a:t>
            </a:r>
            <a:r>
              <a:rPr lang="en-GB" sz="1100" b="1" dirty="0" smtClean="0"/>
              <a:t>OR 01843 225544 </a:t>
            </a:r>
            <a:r>
              <a:rPr lang="en-GB" sz="1100" b="1" dirty="0" err="1" smtClean="0"/>
              <a:t>ext</a:t>
            </a:r>
            <a:r>
              <a:rPr lang="en-GB" sz="1100" b="1" dirty="0" smtClean="0"/>
              <a:t> 7253132</a:t>
            </a:r>
            <a:endParaRPr lang="en-GB" sz="1100" b="1" dirty="0"/>
          </a:p>
        </p:txBody>
      </p:sp>
    </p:spTree>
    <p:extLst>
      <p:ext uri="{BB962C8B-B14F-4D97-AF65-F5344CB8AC3E}">
        <p14:creationId xmlns:p14="http://schemas.microsoft.com/office/powerpoint/2010/main" val="339712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267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Kent and Medway NHS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Gurpreet Virdi</dc:creator>
  <cp:lastModifiedBy>Trish Cesar</cp:lastModifiedBy>
  <cp:revision>24</cp:revision>
  <dcterms:created xsi:type="dcterms:W3CDTF">2018-05-11T17:22:51Z</dcterms:created>
  <dcterms:modified xsi:type="dcterms:W3CDTF">2018-09-26T07:45:03Z</dcterms:modified>
</cp:coreProperties>
</file>