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nterburycoastalccg.nhs.uk/about-us/prescribing-advice/?assetdet7576137=449003&amp;categoryesctl10344807=14444" TargetMode="External"/><Relationship Id="rId2" Type="http://schemas.openxmlformats.org/officeDocument/2006/relationships/hyperlink" Target="http://www.canterburycoastalccg.nhs.uk/about-us/prescribing-advice/?assetdet7576137=430890&amp;categoryesctl10344807=18797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google.co.uk/url?sa=t&amp;rct=j&amp;q=&amp;esrc=s&amp;source=web&amp;cd=2&amp;ved=0ahUKEwiKorfZ89bVAhVjDJoKHTk4DeEQFggrMAE&amp;url=https://www.sps.nhs.uk/wp-content/uploads/2014/01/NW_QA247_3_Brand_name_prescribing_in_primary_care.doc&amp;usg=AFQjCNEveeVOR93oDkKOHXSqNOKSNZNQmw" TargetMode="External"/><Relationship Id="rId4" Type="http://schemas.openxmlformats.org/officeDocument/2006/relationships/hyperlink" Target="http://www.canterburycoastalccg.nhs.uk/about-us/prescribing-advice/?assetdet7576137=430881&amp;categoryesctl10344807=1879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35102" y="621959"/>
            <a:ext cx="2463408" cy="26740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/>
              <a:t>HbA1c ≤ 48mmol/L (6.5%) or agreed </a:t>
            </a:r>
            <a:r>
              <a:rPr lang="en-GB" sz="900" dirty="0" smtClean="0"/>
              <a:t>targets?</a:t>
            </a:r>
            <a:endParaRPr lang="en-GB" sz="900" dirty="0"/>
          </a:p>
        </p:txBody>
      </p:sp>
      <p:sp>
        <p:nvSpPr>
          <p:cNvPr id="5" name="Rounded Rectangle 4"/>
          <p:cNvSpPr/>
          <p:nvPr/>
        </p:nvSpPr>
        <p:spPr>
          <a:xfrm>
            <a:off x="158080" y="624642"/>
            <a:ext cx="1738993" cy="32564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GB" sz="900" b="1" dirty="0"/>
              <a:t>Existing adult patients with Type 1 </a:t>
            </a:r>
            <a:r>
              <a:rPr lang="en-GB" sz="900" b="1" dirty="0" smtClean="0"/>
              <a:t>diabetes</a:t>
            </a:r>
            <a:endParaRPr lang="en-GB" sz="9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6926420" y="580160"/>
            <a:ext cx="2114069" cy="4271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900" dirty="0"/>
              <a:t>Continue current therapy and monitor HbA1C every 3-6 months. Ensure annual review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43836" y="1784404"/>
            <a:ext cx="1600200" cy="55543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900" dirty="0" smtClean="0"/>
              <a:t>Is patient </a:t>
            </a:r>
            <a:r>
              <a:rPr lang="en-GB" sz="900" dirty="0"/>
              <a:t>able and willing to administer Multiple Daily </a:t>
            </a:r>
            <a:r>
              <a:rPr lang="en-GB" sz="900" dirty="0" smtClean="0"/>
              <a:t>Injections (MDI)?</a:t>
            </a:r>
            <a:endParaRPr lang="en-GB" sz="900" dirty="0"/>
          </a:p>
        </p:txBody>
      </p:sp>
      <p:sp>
        <p:nvSpPr>
          <p:cNvPr id="8" name="Rounded Rectangle 7"/>
          <p:cNvSpPr/>
          <p:nvPr/>
        </p:nvSpPr>
        <p:spPr>
          <a:xfrm>
            <a:off x="2255376" y="1526416"/>
            <a:ext cx="2595149" cy="114460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900" b="1" dirty="0" smtClean="0"/>
              <a:t>Basal-bolus regime</a:t>
            </a:r>
          </a:p>
          <a:p>
            <a:pPr lvl="0"/>
            <a:r>
              <a:rPr lang="en-GB" sz="900" dirty="0" smtClean="0"/>
              <a:t>First line:</a:t>
            </a:r>
          </a:p>
          <a:p>
            <a:pPr lvl="0"/>
            <a:r>
              <a:rPr lang="en-GB" sz="900" b="1" dirty="0" smtClean="0"/>
              <a:t>Long-acting</a:t>
            </a:r>
            <a:r>
              <a:rPr lang="en-GB" sz="900" dirty="0" smtClean="0"/>
              <a:t> </a:t>
            </a:r>
            <a:r>
              <a:rPr lang="en-GB" sz="900" dirty="0"/>
              <a:t>twice daily (or once daily if twice daily not acceptable</a:t>
            </a:r>
            <a:r>
              <a:rPr lang="en-GB" sz="900" dirty="0" smtClean="0"/>
              <a:t>) insulin </a:t>
            </a:r>
            <a:r>
              <a:rPr lang="en-GB" sz="900" dirty="0" err="1" smtClean="0"/>
              <a:t>detemir</a:t>
            </a:r>
            <a:r>
              <a:rPr lang="en-GB" sz="900" dirty="0" smtClean="0"/>
              <a:t> </a:t>
            </a:r>
            <a:r>
              <a:rPr lang="en-GB" sz="900" dirty="0"/>
              <a:t>(</a:t>
            </a:r>
            <a:r>
              <a:rPr lang="en-GB" sz="900" dirty="0" err="1"/>
              <a:t>Levemir</a:t>
            </a:r>
            <a:r>
              <a:rPr lang="en-GB" sz="900" dirty="0"/>
              <a:t>) PLUS </a:t>
            </a:r>
            <a:endParaRPr lang="en-GB" sz="900" dirty="0" smtClean="0"/>
          </a:p>
          <a:p>
            <a:pPr lvl="0"/>
            <a:r>
              <a:rPr lang="en-GB" sz="900" b="1" dirty="0" smtClean="0"/>
              <a:t>Rapid </a:t>
            </a:r>
            <a:r>
              <a:rPr lang="en-GB" sz="900" b="1" dirty="0"/>
              <a:t>acting </a:t>
            </a:r>
            <a:r>
              <a:rPr lang="en-GB" sz="900" dirty="0"/>
              <a:t>insulin </a:t>
            </a:r>
            <a:r>
              <a:rPr lang="en-GB" sz="900" dirty="0" smtClean="0"/>
              <a:t>analogue (</a:t>
            </a:r>
            <a:r>
              <a:rPr lang="en-GB" sz="900" dirty="0" err="1" smtClean="0"/>
              <a:t>novorapid</a:t>
            </a:r>
            <a:r>
              <a:rPr lang="en-GB" sz="900" dirty="0" smtClean="0"/>
              <a:t>, Humalog or </a:t>
            </a:r>
            <a:r>
              <a:rPr lang="en-GB" sz="900" dirty="0" err="1" smtClean="0"/>
              <a:t>Apidra</a:t>
            </a:r>
            <a:r>
              <a:rPr lang="en-GB" sz="900" dirty="0" smtClean="0"/>
              <a:t>) </a:t>
            </a:r>
            <a:r>
              <a:rPr lang="en-GB" sz="900" dirty="0"/>
              <a:t>BEFORE meals. Adjust dose according to blood glucose levels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11509" y="3866877"/>
            <a:ext cx="2929013" cy="102399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900" dirty="0"/>
              <a:t>Is patient experiencing repeated unpredictable  disabling hypoglycaemia OR HbA1c levels remain ≥ 69mmol/L (8.5%) despite a high level of care and insulin pump therapy is being considered OR risk of hypoglycaemia because of reduced awareness OR more than 2 episodes of documented DKA related admissions in the last 12 </a:t>
            </a:r>
            <a:r>
              <a:rPr lang="en-GB" sz="900" dirty="0" smtClean="0"/>
              <a:t>months? </a:t>
            </a:r>
            <a:endParaRPr lang="en-GB" sz="900" dirty="0"/>
          </a:p>
        </p:txBody>
      </p:sp>
      <p:sp>
        <p:nvSpPr>
          <p:cNvPr id="13" name="Rounded Rectangle 12"/>
          <p:cNvSpPr/>
          <p:nvPr/>
        </p:nvSpPr>
        <p:spPr>
          <a:xfrm>
            <a:off x="158080" y="5257800"/>
            <a:ext cx="2929013" cy="81720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900" dirty="0" smtClean="0"/>
              <a:t>Tier 2 Accredited Practitioner with Specialist </a:t>
            </a:r>
            <a:r>
              <a:rPr lang="en-GB" sz="900" dirty="0"/>
              <a:t>Interest in </a:t>
            </a:r>
            <a:r>
              <a:rPr lang="en-GB" sz="900" dirty="0" smtClean="0"/>
              <a:t>diabetes or Tier 3 Diabetes </a:t>
            </a:r>
            <a:r>
              <a:rPr lang="en-GB" sz="900" dirty="0"/>
              <a:t>Specialist </a:t>
            </a:r>
            <a:r>
              <a:rPr lang="en-GB" sz="900" dirty="0" smtClean="0"/>
              <a:t>consultant/nurse initiated</a:t>
            </a:r>
            <a:r>
              <a:rPr lang="en-GB" sz="900" dirty="0"/>
              <a:t>: Third line once </a:t>
            </a:r>
            <a:r>
              <a:rPr lang="en-GB" sz="900" dirty="0" smtClean="0"/>
              <a:t>daily either </a:t>
            </a:r>
            <a:r>
              <a:rPr lang="en-GB" sz="900" dirty="0" smtClean="0">
                <a:hlinkClick r:id="rId2"/>
              </a:rPr>
              <a:t>Toujeo</a:t>
            </a:r>
            <a:r>
              <a:rPr lang="en-GB" sz="900" dirty="0" smtClean="0"/>
              <a:t> or  </a:t>
            </a:r>
            <a:r>
              <a:rPr lang="en-GB" sz="900" dirty="0">
                <a:hlinkClick r:id="rId3"/>
              </a:rPr>
              <a:t>insulin </a:t>
            </a:r>
            <a:r>
              <a:rPr lang="en-GB" sz="900" dirty="0" err="1">
                <a:hlinkClick r:id="rId3"/>
              </a:rPr>
              <a:t>degludec</a:t>
            </a:r>
            <a:r>
              <a:rPr lang="en-GB" sz="900" dirty="0">
                <a:hlinkClick r:id="rId3"/>
              </a:rPr>
              <a:t> (</a:t>
            </a:r>
            <a:r>
              <a:rPr lang="en-GB" sz="900" dirty="0" err="1">
                <a:hlinkClick r:id="rId3"/>
              </a:rPr>
              <a:t>Tresiba</a:t>
            </a:r>
            <a:r>
              <a:rPr lang="en-GB" sz="900" dirty="0">
                <a:hlinkClick r:id="rId3"/>
              </a:rPr>
              <a:t>) </a:t>
            </a:r>
            <a:r>
              <a:rPr lang="en-GB" sz="900" dirty="0"/>
              <a:t>PLUS short/rapid acting insulin </a:t>
            </a:r>
            <a:r>
              <a:rPr lang="en-GB" sz="900" dirty="0" smtClean="0"/>
              <a:t>analogue </a:t>
            </a:r>
            <a:r>
              <a:rPr lang="en-GB" sz="900" dirty="0"/>
              <a:t>BEFORE meals. Adjust dose according to blood glucose levels.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43836" y="6425523"/>
            <a:ext cx="6180764" cy="32604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900" dirty="0"/>
              <a:t>Is patient still experiencing repeated disabling hypoglycaemia after 6 months </a:t>
            </a:r>
            <a:r>
              <a:rPr lang="en-GB" sz="900" dirty="0" smtClean="0"/>
              <a:t>treatment OR </a:t>
            </a:r>
            <a:r>
              <a:rPr lang="en-GB" sz="900" dirty="0"/>
              <a:t>HbA1c </a:t>
            </a:r>
            <a:r>
              <a:rPr lang="en-GB" sz="900" dirty="0" smtClean="0"/>
              <a:t>remains </a:t>
            </a:r>
            <a:r>
              <a:rPr lang="en-GB" sz="900" dirty="0"/>
              <a:t>&gt;69mmol/L (8.5%) </a:t>
            </a:r>
            <a:r>
              <a:rPr lang="en-GB" sz="900" dirty="0" smtClean="0"/>
              <a:t>OR </a:t>
            </a:r>
            <a:r>
              <a:rPr lang="en-GB" sz="900" dirty="0"/>
              <a:t>have severe needle </a:t>
            </a:r>
            <a:r>
              <a:rPr lang="en-GB" sz="900" dirty="0" smtClean="0"/>
              <a:t>phobia?</a:t>
            </a:r>
            <a:endParaRPr lang="en-GB" sz="900" dirty="0"/>
          </a:p>
        </p:txBody>
      </p:sp>
      <p:sp>
        <p:nvSpPr>
          <p:cNvPr id="15" name="Rounded Rectangle 14"/>
          <p:cNvSpPr/>
          <p:nvPr/>
        </p:nvSpPr>
        <p:spPr>
          <a:xfrm>
            <a:off x="7010400" y="6361373"/>
            <a:ext cx="2048072" cy="45434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900" dirty="0"/>
              <a:t>Refer to Tier 3 for consideration of </a:t>
            </a:r>
            <a:r>
              <a:rPr lang="en-GB" sz="900" dirty="0" smtClean="0"/>
              <a:t>continuous subcutaneous insulin infusion. </a:t>
            </a:r>
            <a:endParaRPr lang="en-GB" sz="900" dirty="0"/>
          </a:p>
        </p:txBody>
      </p:sp>
      <p:sp>
        <p:nvSpPr>
          <p:cNvPr id="16" name="Rounded Rectangle 15"/>
          <p:cNvSpPr/>
          <p:nvPr/>
        </p:nvSpPr>
        <p:spPr>
          <a:xfrm>
            <a:off x="161658" y="983267"/>
            <a:ext cx="1738993" cy="570922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900" b="1" dirty="0" smtClean="0"/>
              <a:t>New </a:t>
            </a:r>
            <a:r>
              <a:rPr lang="en-GB" sz="900" b="1" dirty="0"/>
              <a:t>adult patients with Type 1 </a:t>
            </a:r>
            <a:r>
              <a:rPr lang="en-GB" sz="900" b="1" dirty="0" smtClean="0"/>
              <a:t>diabetes </a:t>
            </a:r>
            <a:r>
              <a:rPr lang="en-GB" sz="900" dirty="0" smtClean="0"/>
              <a:t>(refer to structured education course KAT1E within 6-12 months)</a:t>
            </a:r>
            <a:endParaRPr lang="en-GB" sz="900" dirty="0"/>
          </a:p>
        </p:txBody>
      </p:sp>
      <p:sp>
        <p:nvSpPr>
          <p:cNvPr id="17" name="Rounded Rectangle 16"/>
          <p:cNvSpPr/>
          <p:nvPr/>
        </p:nvSpPr>
        <p:spPr>
          <a:xfrm>
            <a:off x="6480687" y="1511507"/>
            <a:ext cx="2572141" cy="110973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900" b="1" dirty="0" smtClean="0"/>
              <a:t>Basal-bolus regime</a:t>
            </a:r>
          </a:p>
          <a:p>
            <a:pPr lvl="0"/>
            <a:r>
              <a:rPr lang="en-GB" sz="900" dirty="0" smtClean="0"/>
              <a:t>Second line:</a:t>
            </a:r>
          </a:p>
          <a:p>
            <a:pPr lvl="0"/>
            <a:r>
              <a:rPr lang="en-GB" sz="900" b="1" dirty="0" smtClean="0"/>
              <a:t>Long-acting</a:t>
            </a:r>
            <a:r>
              <a:rPr lang="en-GB" sz="900" dirty="0" smtClean="0"/>
              <a:t> </a:t>
            </a:r>
            <a:r>
              <a:rPr lang="en-GB" sz="900" dirty="0"/>
              <a:t>once daily insulin glargine 100units/mL (</a:t>
            </a:r>
            <a:r>
              <a:rPr lang="en-GB" sz="900" dirty="0">
                <a:hlinkClick r:id="rId4"/>
              </a:rPr>
              <a:t>Abasaglar</a:t>
            </a:r>
            <a:r>
              <a:rPr lang="en-GB" sz="900" dirty="0"/>
              <a:t>,  </a:t>
            </a:r>
            <a:r>
              <a:rPr lang="en-GB" sz="900" dirty="0" smtClean="0"/>
              <a:t>OR </a:t>
            </a:r>
            <a:r>
              <a:rPr lang="en-GB" sz="900" dirty="0" smtClean="0">
                <a:hlinkClick r:id="rId2"/>
              </a:rPr>
              <a:t>Toujeo</a:t>
            </a:r>
            <a:r>
              <a:rPr lang="en-GB" sz="900" dirty="0" smtClean="0"/>
              <a:t>) </a:t>
            </a:r>
            <a:r>
              <a:rPr lang="en-GB" sz="900" dirty="0"/>
              <a:t>PLUS </a:t>
            </a:r>
            <a:endParaRPr lang="en-GB" sz="900" dirty="0" smtClean="0"/>
          </a:p>
          <a:p>
            <a:pPr lvl="0"/>
            <a:r>
              <a:rPr lang="en-GB" sz="900" b="1" dirty="0" smtClean="0"/>
              <a:t>Rapid </a:t>
            </a:r>
            <a:r>
              <a:rPr lang="en-GB" sz="900" b="1" dirty="0"/>
              <a:t>acting </a:t>
            </a:r>
            <a:r>
              <a:rPr lang="en-GB" sz="900" dirty="0"/>
              <a:t>insulin analogue (</a:t>
            </a:r>
            <a:r>
              <a:rPr lang="en-GB" sz="900" dirty="0" err="1"/>
              <a:t>novorapid</a:t>
            </a:r>
            <a:r>
              <a:rPr lang="en-GB" sz="900" dirty="0"/>
              <a:t>, Humalog or </a:t>
            </a:r>
            <a:r>
              <a:rPr lang="en-GB" sz="900" dirty="0" err="1"/>
              <a:t>Apidra</a:t>
            </a:r>
            <a:r>
              <a:rPr lang="en-GB" sz="900" dirty="0"/>
              <a:t>)  BEFORE meals. Adjust dose according to blood glucose </a:t>
            </a:r>
            <a:r>
              <a:rPr lang="en-GB" sz="900" dirty="0" smtClean="0"/>
              <a:t>levels</a:t>
            </a:r>
            <a:endParaRPr lang="en-GB" sz="900" dirty="0"/>
          </a:p>
        </p:txBody>
      </p:sp>
      <p:sp>
        <p:nvSpPr>
          <p:cNvPr id="18" name="Rounded Rectangle 17"/>
          <p:cNvSpPr/>
          <p:nvPr/>
        </p:nvSpPr>
        <p:spPr>
          <a:xfrm>
            <a:off x="6926420" y="3092276"/>
            <a:ext cx="2114070" cy="1145246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900" dirty="0" smtClean="0"/>
              <a:t>NOTE: Consider </a:t>
            </a:r>
            <a:r>
              <a:rPr lang="en-GB" sz="900" dirty="0"/>
              <a:t>adding metformin to insulin therapy if an adult with BMI ≥25kg/m</a:t>
            </a:r>
            <a:r>
              <a:rPr lang="en-GB" sz="900" baseline="30000" dirty="0"/>
              <a:t>2 </a:t>
            </a:r>
            <a:r>
              <a:rPr lang="en-GB" sz="900" dirty="0"/>
              <a:t>(23kg/m</a:t>
            </a:r>
            <a:r>
              <a:rPr lang="en-GB" sz="900" baseline="30000" dirty="0"/>
              <a:t>2</a:t>
            </a:r>
            <a:r>
              <a:rPr lang="en-GB" sz="900" dirty="0"/>
              <a:t> for people of South Asian and related minority ethnic groups) or above wants to improve their blood glucose control while minimising their effective insulin dose.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2867453" y="76200"/>
            <a:ext cx="3657600" cy="457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/>
              <a:t>Treatment Pathway for Adults with Type 1 Diabetes</a:t>
            </a:r>
            <a:endParaRPr lang="en-GB" sz="1400" b="1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1897073" y="723859"/>
            <a:ext cx="2038029" cy="318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398510" y="755662"/>
            <a:ext cx="527910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6" idx="2"/>
          </p:cNvCxnSpPr>
          <p:nvPr/>
        </p:nvCxnSpPr>
        <p:spPr>
          <a:xfrm flipH="1">
            <a:off x="1027577" y="1554189"/>
            <a:ext cx="3578" cy="2143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017043" y="2331886"/>
            <a:ext cx="0" cy="3505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3029067" y="3197381"/>
            <a:ext cx="971158" cy="11814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1041976" y="4912258"/>
            <a:ext cx="6871" cy="35304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4" idx="1"/>
          </p:cNvCxnSpPr>
          <p:nvPr/>
        </p:nvCxnSpPr>
        <p:spPr>
          <a:xfrm flipH="1">
            <a:off x="1713414" y="755662"/>
            <a:ext cx="2221688" cy="10128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1744036" y="2061524"/>
            <a:ext cx="51134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1" name="Rounded Rectangle 110"/>
          <p:cNvSpPr/>
          <p:nvPr/>
        </p:nvSpPr>
        <p:spPr>
          <a:xfrm>
            <a:off x="3963699" y="2929976"/>
            <a:ext cx="2301200" cy="26740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/>
              <a:t>HbA1c ≤ 48mmol/L (6.5%) or agreed </a:t>
            </a:r>
            <a:r>
              <a:rPr lang="en-GB" sz="900" dirty="0" smtClean="0"/>
              <a:t>targets?</a:t>
            </a:r>
            <a:endParaRPr lang="en-GB" sz="900" dirty="0"/>
          </a:p>
        </p:txBody>
      </p:sp>
      <p:cxnSp>
        <p:nvCxnSpPr>
          <p:cNvPr id="145" name="Straight Arrow Connector 144"/>
          <p:cNvCxnSpPr>
            <a:stCxn id="14" idx="3"/>
            <a:endCxn id="15" idx="1"/>
          </p:cNvCxnSpPr>
          <p:nvPr/>
        </p:nvCxnSpPr>
        <p:spPr>
          <a:xfrm>
            <a:off x="6324600" y="6588544"/>
            <a:ext cx="6858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>
            <a:off x="1027038" y="6075007"/>
            <a:ext cx="0" cy="3653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 flipH="1">
            <a:off x="1031155" y="3086246"/>
            <a:ext cx="2903947" cy="7806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/>
          <p:nvPr/>
        </p:nvCxnSpPr>
        <p:spPr>
          <a:xfrm flipV="1">
            <a:off x="5154765" y="5861477"/>
            <a:ext cx="7697" cy="5825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7" name="Rounded Rectangle 206"/>
          <p:cNvSpPr/>
          <p:nvPr/>
        </p:nvSpPr>
        <p:spPr>
          <a:xfrm>
            <a:off x="4031205" y="5579411"/>
            <a:ext cx="2293395" cy="26740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/>
              <a:t>HbA1c ≤ 48mmol/L (6.5%) or agreed </a:t>
            </a:r>
            <a:r>
              <a:rPr lang="en-GB" sz="900" dirty="0" smtClean="0"/>
              <a:t>targets?</a:t>
            </a:r>
            <a:endParaRPr lang="en-GB" sz="900" dirty="0"/>
          </a:p>
        </p:txBody>
      </p:sp>
      <p:cxnSp>
        <p:nvCxnSpPr>
          <p:cNvPr id="216" name="Straight Arrow Connector 215"/>
          <p:cNvCxnSpPr/>
          <p:nvPr/>
        </p:nvCxnSpPr>
        <p:spPr>
          <a:xfrm flipV="1">
            <a:off x="3098620" y="5709599"/>
            <a:ext cx="939980" cy="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1" name="Rounded Rectangle 220"/>
          <p:cNvSpPr/>
          <p:nvPr/>
        </p:nvSpPr>
        <p:spPr>
          <a:xfrm>
            <a:off x="4000225" y="4132418"/>
            <a:ext cx="2271829" cy="4271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900" dirty="0"/>
              <a:t>Continue current therapy and monitor HbA1C every 3-6 months. Ensure annual review</a:t>
            </a:r>
          </a:p>
        </p:txBody>
      </p:sp>
      <p:cxnSp>
        <p:nvCxnSpPr>
          <p:cNvPr id="260" name="Straight Arrow Connector 259"/>
          <p:cNvCxnSpPr/>
          <p:nvPr/>
        </p:nvCxnSpPr>
        <p:spPr>
          <a:xfrm flipV="1">
            <a:off x="5154765" y="4556450"/>
            <a:ext cx="3848" cy="102296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1" name="Straight Arrow Connector 280"/>
          <p:cNvCxnSpPr/>
          <p:nvPr/>
        </p:nvCxnSpPr>
        <p:spPr>
          <a:xfrm>
            <a:off x="5136139" y="3197381"/>
            <a:ext cx="0" cy="93503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39" name="Rounded Rectangle 338"/>
          <p:cNvSpPr/>
          <p:nvPr/>
        </p:nvSpPr>
        <p:spPr>
          <a:xfrm>
            <a:off x="165914" y="76200"/>
            <a:ext cx="1281886" cy="41098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Treatment Pathway</a:t>
            </a:r>
          </a:p>
          <a:p>
            <a:pPr algn="ctr"/>
            <a:r>
              <a:rPr lang="en-GB" sz="900" dirty="0" smtClean="0"/>
              <a:t>Positive Decision  </a:t>
            </a:r>
          </a:p>
          <a:p>
            <a:pPr algn="ctr"/>
            <a:r>
              <a:rPr lang="en-GB" sz="900" dirty="0" smtClean="0"/>
              <a:t>Negative Decision</a:t>
            </a:r>
            <a:endParaRPr lang="en-GB" sz="900" dirty="0"/>
          </a:p>
        </p:txBody>
      </p:sp>
      <p:cxnSp>
        <p:nvCxnSpPr>
          <p:cNvPr id="342" name="Straight Arrow Connector 341"/>
          <p:cNvCxnSpPr/>
          <p:nvPr/>
        </p:nvCxnSpPr>
        <p:spPr>
          <a:xfrm flipV="1">
            <a:off x="1330727" y="141873"/>
            <a:ext cx="382687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Arrow Connector 344"/>
          <p:cNvCxnSpPr/>
          <p:nvPr/>
        </p:nvCxnSpPr>
        <p:spPr>
          <a:xfrm>
            <a:off x="1326539" y="290239"/>
            <a:ext cx="41485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9" name="Straight Arrow Connector 348"/>
          <p:cNvCxnSpPr/>
          <p:nvPr/>
        </p:nvCxnSpPr>
        <p:spPr>
          <a:xfrm>
            <a:off x="1326540" y="432276"/>
            <a:ext cx="41485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4419600" y="889364"/>
            <a:ext cx="0" cy="6370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H="1" flipV="1">
            <a:off x="6398510" y="889364"/>
            <a:ext cx="383290" cy="6221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ight Arrow 43"/>
          <p:cNvSpPr/>
          <p:nvPr/>
        </p:nvSpPr>
        <p:spPr>
          <a:xfrm>
            <a:off x="4850525" y="1633584"/>
            <a:ext cx="1619251" cy="913355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 smtClean="0"/>
              <a:t>If </a:t>
            </a:r>
            <a:r>
              <a:rPr lang="en-GB" sz="700" dirty="0" err="1" smtClean="0"/>
              <a:t>detemir</a:t>
            </a:r>
            <a:r>
              <a:rPr lang="en-GB" sz="700" dirty="0" smtClean="0"/>
              <a:t> not tolerated or acceptable or if problematic lipodystrophy and/or </a:t>
            </a:r>
            <a:r>
              <a:rPr lang="en-GB" sz="700" dirty="0" err="1" smtClean="0"/>
              <a:t>lipohypertrophy</a:t>
            </a:r>
            <a:endParaRPr lang="en-GB" sz="700" dirty="0"/>
          </a:p>
        </p:txBody>
      </p:sp>
      <p:sp>
        <p:nvSpPr>
          <p:cNvPr id="81" name="Rounded Rectangle 80"/>
          <p:cNvSpPr/>
          <p:nvPr/>
        </p:nvSpPr>
        <p:spPr>
          <a:xfrm>
            <a:off x="129740" y="2675793"/>
            <a:ext cx="1642852" cy="75320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900" b="1" dirty="0" smtClean="0"/>
              <a:t>Mixed Insulin regime</a:t>
            </a:r>
          </a:p>
          <a:p>
            <a:r>
              <a:rPr lang="en-GB" sz="900" dirty="0" smtClean="0"/>
              <a:t>Second line: Twice daily mixed insulin  </a:t>
            </a:r>
            <a:r>
              <a:rPr lang="en-GB" sz="900" dirty="0"/>
              <a:t>regime. Dose adjusted according to HbA1C and blood glucose </a:t>
            </a:r>
            <a:r>
              <a:rPr lang="en-GB" sz="900" dirty="0" smtClean="0"/>
              <a:t>levels </a:t>
            </a:r>
            <a:endParaRPr lang="en-GB" sz="900" dirty="0"/>
          </a:p>
        </p:txBody>
      </p:sp>
      <p:cxnSp>
        <p:nvCxnSpPr>
          <p:cNvPr id="83" name="Straight Arrow Connector 82"/>
          <p:cNvCxnSpPr/>
          <p:nvPr/>
        </p:nvCxnSpPr>
        <p:spPr>
          <a:xfrm flipV="1">
            <a:off x="1772592" y="3025433"/>
            <a:ext cx="2191107" cy="225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endCxn id="15" idx="1"/>
          </p:cNvCxnSpPr>
          <p:nvPr/>
        </p:nvCxnSpPr>
        <p:spPr>
          <a:xfrm>
            <a:off x="6324600" y="5713113"/>
            <a:ext cx="685800" cy="8754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6927745" y="4378876"/>
            <a:ext cx="2114070" cy="782219"/>
          </a:xfrm>
          <a:prstGeom prst="roundRect">
            <a:avLst/>
          </a:prstGeom>
          <a:solidFill>
            <a:schemeClr val="bg1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i="1" dirty="0">
                <a:solidFill>
                  <a:schemeClr val="tx2"/>
                </a:solidFill>
                <a:cs typeface="Arial" panose="020B0604020202020204" pitchFamily="34" charset="0"/>
              </a:rPr>
              <a:t>NB. Please prescribe insulin by brand. Patient familiarity with the same brand is important; training is required in the use of specific devices for self-injection</a:t>
            </a:r>
            <a:r>
              <a:rPr lang="en-GB" sz="900" i="1" dirty="0" smtClean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</a:p>
          <a:p>
            <a:r>
              <a:rPr lang="en-GB" sz="900" i="1" dirty="0" smtClean="0">
                <a:solidFill>
                  <a:schemeClr val="bg1"/>
                </a:solidFill>
                <a:cs typeface="Arial" panose="020B0604020202020204" pitchFamily="34" charset="0"/>
                <a:hlinkClick r:id="rId5"/>
              </a:rPr>
              <a:t>Reference: UK Medicines Information</a:t>
            </a:r>
            <a:endParaRPr lang="en-GB" sz="900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98510" y="547529"/>
            <a:ext cx="3658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100" b="1" cap="small"/>
            </a:lvl1pPr>
          </a:lstStyle>
          <a:p>
            <a:r>
              <a:rPr lang="en-GB" dirty="0"/>
              <a:t>Yes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800600" y="3182779"/>
            <a:ext cx="3658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100" b="1" cap="small"/>
            </a:lvl1pPr>
          </a:lstStyle>
          <a:p>
            <a:r>
              <a:rPr lang="en-GB" dirty="0"/>
              <a:t>Yes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691594" y="1828800"/>
            <a:ext cx="3658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100" b="1" cap="small"/>
            </a:lvl1pPr>
          </a:lstStyle>
          <a:p>
            <a:r>
              <a:rPr lang="en-GB" dirty="0"/>
              <a:t>Yes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828126" y="5334000"/>
            <a:ext cx="3658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cap="small" dirty="0" smtClean="0"/>
              <a:t>Yes</a:t>
            </a:r>
            <a:endParaRPr lang="en-GB" sz="1100" b="1" cap="small" dirty="0"/>
          </a:p>
        </p:txBody>
      </p:sp>
      <p:sp>
        <p:nvSpPr>
          <p:cNvPr id="48" name="TextBox 47"/>
          <p:cNvSpPr txBox="1"/>
          <p:nvPr/>
        </p:nvSpPr>
        <p:spPr>
          <a:xfrm>
            <a:off x="685800" y="4888659"/>
            <a:ext cx="3658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100" b="1" cap="small"/>
            </a:lvl1pPr>
          </a:lstStyle>
          <a:p>
            <a:r>
              <a:rPr lang="en-GB" dirty="0"/>
              <a:t>Yes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272054" y="6361373"/>
            <a:ext cx="3658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cap="small" dirty="0" smtClean="0"/>
              <a:t>Yes</a:t>
            </a:r>
            <a:endParaRPr lang="en-GB" sz="1100" b="1" cap="small" dirty="0"/>
          </a:p>
        </p:txBody>
      </p:sp>
      <p:sp>
        <p:nvSpPr>
          <p:cNvPr id="51" name="TextBox 50"/>
          <p:cNvSpPr txBox="1"/>
          <p:nvPr/>
        </p:nvSpPr>
        <p:spPr>
          <a:xfrm>
            <a:off x="1707624" y="167128"/>
            <a:ext cx="3497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cap="small" dirty="0" smtClean="0"/>
              <a:t>Yes</a:t>
            </a:r>
            <a:endParaRPr lang="en-GB" sz="1000" b="1" cap="small" dirty="0"/>
          </a:p>
        </p:txBody>
      </p:sp>
      <p:sp>
        <p:nvSpPr>
          <p:cNvPr id="52" name="TextBox 51"/>
          <p:cNvSpPr txBox="1"/>
          <p:nvPr/>
        </p:nvSpPr>
        <p:spPr>
          <a:xfrm>
            <a:off x="6303395" y="5574431"/>
            <a:ext cx="354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cap="small" dirty="0" smtClean="0"/>
              <a:t>No</a:t>
            </a:r>
            <a:endParaRPr lang="en-GB" sz="1100" b="1" cap="small" dirty="0"/>
          </a:p>
        </p:txBody>
      </p:sp>
      <p:sp>
        <p:nvSpPr>
          <p:cNvPr id="53" name="TextBox 52"/>
          <p:cNvSpPr txBox="1"/>
          <p:nvPr/>
        </p:nvSpPr>
        <p:spPr>
          <a:xfrm>
            <a:off x="4800600" y="6178733"/>
            <a:ext cx="354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cap="small" dirty="0" smtClean="0"/>
              <a:t>No</a:t>
            </a:r>
            <a:endParaRPr lang="en-GB" sz="1100" b="1" cap="small" dirty="0"/>
          </a:p>
        </p:txBody>
      </p:sp>
      <p:sp>
        <p:nvSpPr>
          <p:cNvPr id="54" name="TextBox 53"/>
          <p:cNvSpPr txBox="1"/>
          <p:nvPr/>
        </p:nvSpPr>
        <p:spPr>
          <a:xfrm>
            <a:off x="3607816" y="819484"/>
            <a:ext cx="354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cap="small" dirty="0" smtClean="0"/>
              <a:t>No</a:t>
            </a:r>
            <a:endParaRPr lang="en-GB" sz="1100" b="1" cap="small" dirty="0"/>
          </a:p>
        </p:txBody>
      </p:sp>
      <p:sp>
        <p:nvSpPr>
          <p:cNvPr id="55" name="TextBox 54"/>
          <p:cNvSpPr txBox="1"/>
          <p:nvPr/>
        </p:nvSpPr>
        <p:spPr>
          <a:xfrm>
            <a:off x="2971800" y="4294840"/>
            <a:ext cx="354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cap="small" dirty="0" smtClean="0"/>
              <a:t>No</a:t>
            </a:r>
            <a:endParaRPr lang="en-GB" sz="1100" b="1" cap="small" dirty="0"/>
          </a:p>
        </p:txBody>
      </p:sp>
      <p:sp>
        <p:nvSpPr>
          <p:cNvPr id="56" name="TextBox 55"/>
          <p:cNvSpPr txBox="1"/>
          <p:nvPr/>
        </p:nvSpPr>
        <p:spPr>
          <a:xfrm>
            <a:off x="3514646" y="3160171"/>
            <a:ext cx="354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cap="small" dirty="0" smtClean="0"/>
              <a:t>No</a:t>
            </a:r>
            <a:endParaRPr lang="en-GB" sz="1100" b="1" cap="small" dirty="0"/>
          </a:p>
        </p:txBody>
      </p:sp>
      <p:sp>
        <p:nvSpPr>
          <p:cNvPr id="59" name="TextBox 58"/>
          <p:cNvSpPr txBox="1"/>
          <p:nvPr/>
        </p:nvSpPr>
        <p:spPr>
          <a:xfrm>
            <a:off x="712216" y="2287635"/>
            <a:ext cx="354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cap="small" dirty="0" smtClean="0"/>
              <a:t>No</a:t>
            </a:r>
            <a:endParaRPr lang="en-GB" sz="1100" b="1" cap="small" dirty="0"/>
          </a:p>
        </p:txBody>
      </p:sp>
      <p:sp>
        <p:nvSpPr>
          <p:cNvPr id="60" name="TextBox 59"/>
          <p:cNvSpPr txBox="1"/>
          <p:nvPr/>
        </p:nvSpPr>
        <p:spPr>
          <a:xfrm>
            <a:off x="1718846" y="304800"/>
            <a:ext cx="3385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cap="small" dirty="0" smtClean="0"/>
              <a:t>No</a:t>
            </a:r>
            <a:endParaRPr lang="en-GB" sz="1000" b="1" cap="small" dirty="0"/>
          </a:p>
        </p:txBody>
      </p:sp>
    </p:spTree>
    <p:extLst>
      <p:ext uri="{BB962C8B-B14F-4D97-AF65-F5344CB8AC3E}">
        <p14:creationId xmlns:p14="http://schemas.microsoft.com/office/powerpoint/2010/main" val="209805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1767</TotalTime>
  <Words>452</Words>
  <Application>Microsoft Office PowerPoint</Application>
  <PresentationFormat>On-screen Show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Gurpreet Virdi</dc:creator>
  <cp:lastModifiedBy>Trish Cesar</cp:lastModifiedBy>
  <cp:revision>56</cp:revision>
  <dcterms:created xsi:type="dcterms:W3CDTF">2006-08-16T00:00:00Z</dcterms:created>
  <dcterms:modified xsi:type="dcterms:W3CDTF">2018-12-12T10:59:12Z</dcterms:modified>
</cp:coreProperties>
</file>